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7" r:id="rId3"/>
    <p:sldId id="307" r:id="rId4"/>
    <p:sldId id="356" r:id="rId5"/>
    <p:sldId id="372" r:id="rId6"/>
    <p:sldId id="357" r:id="rId7"/>
    <p:sldId id="373" r:id="rId8"/>
    <p:sldId id="358" r:id="rId9"/>
    <p:sldId id="374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</p:sldIdLst>
  <p:sldSz cx="24384000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145F82"/>
    <a:srgbClr val="0000FF"/>
    <a:srgbClr val="FF0066"/>
    <a:srgbClr val="3333FF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>
        <p:scale>
          <a:sx n="40" d="100"/>
          <a:sy n="40" d="100"/>
        </p:scale>
        <p:origin x="-318" y="-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58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7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4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1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1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99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36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556225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VÉC TƠ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323747" y="8534400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 TƠ CÙNG PHƯƠNG, VEC TƠ CÙNG HƯỚNG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7467600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9115539" y="7620004"/>
              <a:ext cx="1319520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VÉC TƠ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895314" y="7640053"/>
                  <a:ext cx="535794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192525" y="6019800"/>
            <a:ext cx="8527891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CÁC ĐỊNH NGHĨA 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7199224"/>
            <a:ext cx="19013083" cy="6516775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2442882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grpSp>
        <p:nvGrpSpPr>
          <p:cNvPr id="45" name="Group 26">
            <a:extLst>
              <a:ext uri="{FF2B5EF4-FFF2-40B4-BE49-F238E27FC236}">
                <a16:creationId xmlns:a16="http://schemas.microsoft.com/office/drawing/2014/main" xmlns="" id="{020B46F7-089F-4573-9C62-1DAC0A289445}"/>
              </a:ext>
            </a:extLst>
          </p:cNvPr>
          <p:cNvGrpSpPr/>
          <p:nvPr/>
        </p:nvGrpSpPr>
        <p:grpSpPr>
          <a:xfrm>
            <a:off x="4267200" y="9532211"/>
            <a:ext cx="17088453" cy="907189"/>
            <a:chOff x="7483861" y="7543801"/>
            <a:chExt cx="17012919" cy="907308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69D083D-A430-4F07-8478-98B96EED5651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 TƠ BẰNG NHAU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:a16="http://schemas.microsoft.com/office/drawing/2014/main" xmlns="" id="{C7D40DC2-363F-4A4A-A713-2F63C17E9E7E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:a16="http://schemas.microsoft.com/office/drawing/2014/main" xmlns="" id="{A22E09A8-6DB2-41F0-A75E-2B61E5EF492F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xmlns="" id="{333E3AA7-EE01-458F-ADF4-E96F14810363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:a16="http://schemas.microsoft.com/office/drawing/2014/main" xmlns="" id="{5C26478B-2934-47B8-B166-63B9D2FBD177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xmlns="" id="{27F37699-DD2B-413B-A7A1-D932CDED3E19}"/>
                    </a:ext>
                  </a:extLst>
                </p:cNvPr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6" name="Group 26">
            <a:extLst>
              <a:ext uri="{FF2B5EF4-FFF2-40B4-BE49-F238E27FC236}">
                <a16:creationId xmlns:a16="http://schemas.microsoft.com/office/drawing/2014/main" xmlns="" id="{2AC0B3EA-A754-4A2D-946D-64EC55B0B29B}"/>
              </a:ext>
            </a:extLst>
          </p:cNvPr>
          <p:cNvGrpSpPr/>
          <p:nvPr/>
        </p:nvGrpSpPr>
        <p:grpSpPr>
          <a:xfrm>
            <a:off x="4247547" y="10820400"/>
            <a:ext cx="17088453" cy="907189"/>
            <a:chOff x="7483861" y="7543801"/>
            <a:chExt cx="17012919" cy="907308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2C8799E1-8E66-4DAA-B93D-97FDA7C491A3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 TƠ - KHÔNG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68" name="Group 27">
              <a:extLst>
                <a:ext uri="{FF2B5EF4-FFF2-40B4-BE49-F238E27FC236}">
                  <a16:creationId xmlns:a16="http://schemas.microsoft.com/office/drawing/2014/main" xmlns="" id="{1168956A-0C23-4EF5-A57A-6B120306A9D2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69" name="Isosceles Triangle 44">
                <a:extLst>
                  <a:ext uri="{FF2B5EF4-FFF2-40B4-BE49-F238E27FC236}">
                    <a16:creationId xmlns:a16="http://schemas.microsoft.com/office/drawing/2014/main" xmlns="" id="{892E601D-F8A9-42E0-9D9C-59003C9F97D7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xmlns="" id="{9D6EA493-0643-4619-A2BF-A9B9E891AFCD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71" name="Round Same Side Corner Rectangle 47">
                  <a:extLst>
                    <a:ext uri="{FF2B5EF4-FFF2-40B4-BE49-F238E27FC236}">
                      <a16:creationId xmlns:a16="http://schemas.microsoft.com/office/drawing/2014/main" xmlns="" id="{2BD2C1C1-E6D7-4374-AA84-A468143C21F4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xmlns="" id="{52D3405E-E4D4-4AB5-B01B-446F38190DAC}"/>
                    </a:ext>
                  </a:extLst>
                </p:cNvPr>
                <p:cNvSpPr txBox="1"/>
                <p:nvPr/>
              </p:nvSpPr>
              <p:spPr>
                <a:xfrm>
                  <a:off x="7962978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xmlns="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xmlns="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xmlns="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xmlns="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xmlns="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xmlns="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xmlns="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xmlns="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xmlns="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xmlns="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A1FF7B9-D107-4795-A253-251AF80EB88A}"/>
              </a:ext>
            </a:extLst>
          </p:cNvPr>
          <p:cNvSpPr txBox="1"/>
          <p:nvPr/>
        </p:nvSpPr>
        <p:spPr>
          <a:xfrm>
            <a:off x="3650396" y="3233984"/>
            <a:ext cx="17380804" cy="5164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600"/>
              </a:spcBef>
              <a:buClr>
                <a:srgbClr val="0000FF"/>
              </a:buClr>
              <a:tabLst>
                <a:tab pos="629920" algn="l"/>
              </a:tabLst>
            </a:pP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bằng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 là:</a:t>
            </a:r>
            <a:endParaRPr lang="vi-VN" sz="4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c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ùng hướng và có độ dài bằng nhau.</a:t>
            </a: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Song song và có độ dài bằng nhau.</a:t>
            </a:r>
          </a:p>
          <a:p>
            <a:pPr marL="629920" algn="just">
              <a:lnSpc>
                <a:spcPct val="115000"/>
              </a:lnSpc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</a:t>
            </a:r>
            <a:r>
              <a:rPr lang="vi-VN" sz="4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Cùng phương và có độ dài bằng nhau.</a:t>
            </a:r>
          </a:p>
          <a:p>
            <a:pPr marL="629920" algn="just">
              <a:lnSpc>
                <a:spcPct val="115000"/>
              </a:lnSpc>
              <a:spcAft>
                <a:spcPts val="1000"/>
              </a:spcAft>
              <a:tabLst>
                <a:tab pos="3599815" algn="l"/>
                <a:tab pos="5039995" algn="l"/>
              </a:tabLst>
            </a:pPr>
            <a:r>
              <a:rPr lang="vi-VN" sz="48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4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véctơ ngược </a:t>
            </a:r>
            <a:r>
              <a:rPr lang="vi-VN" sz="4400" dirty="0">
                <a:ea typeface="Calibri" panose="020F0502020204030204" pitchFamily="34" charset="0"/>
                <a:cs typeface="Times New Roman" panose="02020603050405020304" pitchFamily="18" charset="0"/>
              </a:rPr>
              <a:t>hướng và có độ dài bằng nhau.</a:t>
            </a:r>
          </a:p>
          <a:p>
            <a:pPr marL="629920" algn="just">
              <a:lnSpc>
                <a:spcPct val="115000"/>
              </a:lnSpc>
              <a:spcAft>
                <a:spcPts val="1000"/>
              </a:spcAft>
              <a:tabLst>
                <a:tab pos="3599815" algn="l"/>
                <a:tab pos="5039995" algn="l"/>
              </a:tabLst>
            </a:pPr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C41F874-C38D-407D-B452-40AC2235AE59}"/>
              </a:ext>
            </a:extLst>
          </p:cNvPr>
          <p:cNvSpPr/>
          <p:nvPr/>
        </p:nvSpPr>
        <p:spPr>
          <a:xfrm>
            <a:off x="4038600" y="41001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79615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xmlns="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xmlns="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xmlns="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xmlns="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xmlns="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xmlns="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xmlns="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xmlns="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xmlns="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xmlns="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5CD58C58-D4AC-42DA-9D42-1CBD7FB1E698}"/>
                  </a:ext>
                </a:extLst>
              </p:cNvPr>
              <p:cNvSpPr txBox="1"/>
              <p:nvPr/>
            </p:nvSpPr>
            <p:spPr>
              <a:xfrm>
                <a:off x="3570654" y="3388026"/>
                <a:ext cx="19517946" cy="1803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𝐴𝐵𝐺𝐸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GB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CD58C58-D4AC-42DA-9D42-1CBD7FB1E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654" y="3388026"/>
                <a:ext cx="19517946" cy="1803379"/>
              </a:xfrm>
              <a:prstGeom prst="rect">
                <a:avLst/>
              </a:prstGeom>
              <a:blipFill>
                <a:blip r:embed="rId3"/>
                <a:stretch>
                  <a:fillRect l="-1437" t="-5068" b="-172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xmlns="" id="{A2F4D76C-DEEE-4266-94A7-038636C6003D}"/>
              </a:ext>
            </a:extLst>
          </p:cNvPr>
          <p:cNvSpPr/>
          <p:nvPr/>
        </p:nvSpPr>
        <p:spPr>
          <a:xfrm>
            <a:off x="18592800" y="426038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299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xmlns="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xmlns="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xmlns="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xmlns="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xmlns="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xmlns="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xmlns="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xmlns="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xmlns="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xmlns="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C03D461-BFF5-455F-81E1-2A39E9B1E61C}"/>
                  </a:ext>
                </a:extLst>
              </p:cNvPr>
              <p:cNvSpPr txBox="1"/>
              <p:nvPr/>
            </p:nvSpPr>
            <p:spPr>
              <a:xfrm>
                <a:off x="3650396" y="3088422"/>
                <a:ext cx="19514404" cy="2743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</a:t>
                </a:r>
                <a:r>
                  <a:rPr lang="vi-VN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𝑃𝑁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𝑁𝑀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𝑁𝑃</m:t>
                        </m:r>
                      </m:e>
                    </m:acc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fr-FR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𝑀𝑃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03D461-BFF5-455F-81E1-2A39E9B1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396" y="3088422"/>
                <a:ext cx="19514404" cy="2743828"/>
              </a:xfrm>
              <a:prstGeom prst="rect">
                <a:avLst/>
              </a:prstGeom>
              <a:blipFill rotWithShape="1">
                <a:blip r:embed="rId3"/>
                <a:stretch>
                  <a:fillRect l="-1437" t="-3333" r="-1406" b="-7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B763167-7C8E-4B40-B969-CC340C19FB52}"/>
              </a:ext>
            </a:extLst>
          </p:cNvPr>
          <p:cNvSpPr/>
          <p:nvPr/>
        </p:nvSpPr>
        <p:spPr>
          <a:xfrm>
            <a:off x="18592800" y="480608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4927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xmlns="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xmlns="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xmlns="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xmlns="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xmlns="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xmlns="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xmlns="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xmlns="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xmlns="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xmlns="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560DB19-E02A-412A-86F9-68F4B14F141B}"/>
                  </a:ext>
                </a:extLst>
              </p:cNvPr>
              <p:cNvSpPr txBox="1"/>
              <p:nvPr/>
            </p:nvSpPr>
            <p:spPr>
              <a:xfrm>
                <a:off x="4114799" y="3639624"/>
                <a:ext cx="18500823" cy="3598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544320" indent="-914400" algn="just">
                  <a:lnSpc>
                    <a:spcPct val="115000"/>
                  </a:lnSpc>
                  <a:buAutoNum type="alphaUcPeriod"/>
                  <a:tabLst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endParaRPr lang="en-US" sz="4800" b="1" dirty="0" smtClean="0">
                  <a:solidFill>
                    <a:srgbClr val="0F0F8D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544320" indent="-914400" algn="just">
                  <a:lnSpc>
                    <a:spcPct val="115000"/>
                  </a:lnSpc>
                  <a:buAutoNum type="alphaUcPeriod"/>
                  <a:tabLst>
                    <a:tab pos="3599815" algn="l"/>
                    <a:tab pos="5039995" algn="l"/>
                  </a:tabLst>
                </a:pPr>
                <a:r>
                  <a:rPr lang="en-US" sz="4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60DB19-E02A-412A-86F9-68F4B14F1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799" y="3639624"/>
                <a:ext cx="18500823" cy="3598806"/>
              </a:xfrm>
              <a:prstGeom prst="rect">
                <a:avLst/>
              </a:prstGeom>
              <a:blipFill rotWithShape="1">
                <a:blip r:embed="rId3"/>
                <a:stretch>
                  <a:fillRect l="-1483" t="-339" r="-1483"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xmlns="" id="{3CBB6084-73D2-4DE1-B129-9F94D563FD4E}"/>
              </a:ext>
            </a:extLst>
          </p:cNvPr>
          <p:cNvSpPr/>
          <p:nvPr/>
        </p:nvSpPr>
        <p:spPr>
          <a:xfrm>
            <a:off x="8920296" y="616587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2470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xmlns="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5647450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xmlns="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xmlns="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xmlns="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xmlns="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xmlns="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xmlns="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xmlns="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xmlns="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xmlns="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88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1653051-07F3-48CD-BFFF-7F0BCFF413EA}"/>
                  </a:ext>
                </a:extLst>
              </p:cNvPr>
              <p:cNvSpPr txBox="1"/>
              <p:nvPr/>
            </p:nvSpPr>
            <p:spPr>
              <a:xfrm>
                <a:off x="3947462" y="3133923"/>
                <a:ext cx="19825479" cy="3775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b="1" i="1">
                            <a:solidFill>
                              <a:srgbClr val="0F0F8D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F0F8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𝑪𝑨</m:t>
                        </m:r>
                      </m:e>
                    </m:acc>
                    <m:r>
                      <a:rPr lang="en-US" sz="4800" b="1" i="1">
                        <a:solidFill>
                          <a:srgbClr val="0F0F8D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b="1" i="1">
                            <a:solidFill>
                              <a:srgbClr val="0F0F8D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solidFill>
                              <a:srgbClr val="0F0F8D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8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              </a:t>
                </a:r>
                <a:r>
                  <a:rPr lang="en-US" sz="4800" b="1" dirty="0" smtClean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  <a:tab pos="503999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48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1653051-07F3-48CD-BFFF-7F0BCFF41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462" y="3133923"/>
                <a:ext cx="19825479" cy="3775585"/>
              </a:xfrm>
              <a:prstGeom prst="rect">
                <a:avLst/>
              </a:prstGeom>
              <a:blipFill rotWithShape="1">
                <a:blip r:embed="rId3"/>
                <a:stretch>
                  <a:fillRect l="-1415" t="-2423" r="-1384" b="-4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xmlns="" id="{C220846B-C7DB-4A5B-B55C-D6630C0F6CBB}"/>
              </a:ext>
            </a:extLst>
          </p:cNvPr>
          <p:cNvSpPr/>
          <p:nvPr/>
        </p:nvSpPr>
        <p:spPr>
          <a:xfrm>
            <a:off x="13844159" y="47204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093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B2D410-C199-4CA7-A509-E12AA986394F}"/>
              </a:ext>
            </a:extLst>
          </p:cNvPr>
          <p:cNvSpPr txBox="1"/>
          <p:nvPr/>
        </p:nvSpPr>
        <p:spPr>
          <a:xfrm>
            <a:off x="5510646" y="1488121"/>
            <a:ext cx="12219708" cy="7665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F951F78-F059-4C58-95D4-7A52A12B90F0}"/>
              </a:ext>
            </a:extLst>
          </p:cNvPr>
          <p:cNvSpPr txBox="1"/>
          <p:nvPr/>
        </p:nvSpPr>
        <p:spPr>
          <a:xfrm>
            <a:off x="692727" y="2490654"/>
            <a:ext cx="5410200" cy="79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5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(SGK/tr7)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AAE097-F10E-4E5A-94E3-22CA66C22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7300" y="2852195"/>
            <a:ext cx="17754600" cy="518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66A749-DDC5-4434-8C7B-3C0BA883DB48}"/>
              </a:ext>
            </a:extLst>
          </p:cNvPr>
          <p:cNvSpPr txBox="1"/>
          <p:nvPr/>
        </p:nvSpPr>
        <p:spPr>
          <a:xfrm>
            <a:off x="1189926" y="9021941"/>
            <a:ext cx="8409116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B686012D-B57F-42FE-84E9-65C6B5ED9CD3}"/>
                  </a:ext>
                </a:extLst>
              </p:cNvPr>
              <p:cNvSpPr txBox="1"/>
              <p:nvPr/>
            </p:nvSpPr>
            <p:spPr>
              <a:xfrm>
                <a:off x="9742170" y="8867624"/>
                <a:ext cx="2784764" cy="96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86012D-B57F-42FE-84E9-65C6B5ED9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170" y="8867624"/>
                <a:ext cx="2784764" cy="965392"/>
              </a:xfrm>
              <a:prstGeom prst="rect">
                <a:avLst/>
              </a:prstGeom>
              <a:blipFill>
                <a:blip r:embed="rId3"/>
                <a:stretch>
                  <a:fillRect t="-6962" b="-34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9F32283-A8B4-4F66-9072-4ADBED037F06}"/>
                  </a:ext>
                </a:extLst>
              </p:cNvPr>
              <p:cNvSpPr txBox="1"/>
              <p:nvPr/>
            </p:nvSpPr>
            <p:spPr>
              <a:xfrm>
                <a:off x="11413028" y="8946925"/>
                <a:ext cx="4156364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5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32283-A8B4-4F66-9072-4ADBED037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028" y="8946925"/>
                <a:ext cx="4156364" cy="874983"/>
              </a:xfrm>
              <a:prstGeom prst="rect">
                <a:avLst/>
              </a:prstGeom>
              <a:blipFill>
                <a:blip r:embed="rId4"/>
                <a:stretch>
                  <a:fillRect t="-18182" r="-733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50F39723-D29A-444E-A7FC-D3C76FC84968}"/>
              </a:ext>
            </a:extLst>
          </p:cNvPr>
          <p:cNvSpPr txBox="1"/>
          <p:nvPr/>
        </p:nvSpPr>
        <p:spPr>
          <a:xfrm>
            <a:off x="1295400" y="7993462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89C6A6B4-B858-46B9-BABB-EA5D9BBA2A31}"/>
                  </a:ext>
                </a:extLst>
              </p:cNvPr>
              <p:cNvSpPr txBox="1"/>
              <p:nvPr/>
            </p:nvSpPr>
            <p:spPr>
              <a:xfrm>
                <a:off x="14844699" y="8946792"/>
                <a:ext cx="2667000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C6A6B4-B858-46B9-BABB-EA5D9BBA2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699" y="8946792"/>
                <a:ext cx="2667000" cy="874983"/>
              </a:xfrm>
              <a:prstGeom prst="rect">
                <a:avLst/>
              </a:prstGeom>
              <a:blipFill>
                <a:blip r:embed="rId5"/>
                <a:stretch>
                  <a:fillRect t="-18182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CC41D36-5870-4563-8633-7F4FBD15527D}"/>
              </a:ext>
            </a:extLst>
          </p:cNvPr>
          <p:cNvSpPr txBox="1"/>
          <p:nvPr/>
        </p:nvSpPr>
        <p:spPr>
          <a:xfrm>
            <a:off x="1208942" y="9802799"/>
            <a:ext cx="7715696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D9EE509-EC2B-45A5-A8D1-4A0142C9C4E3}"/>
                  </a:ext>
                </a:extLst>
              </p:cNvPr>
              <p:cNvSpPr txBox="1"/>
              <p:nvPr/>
            </p:nvSpPr>
            <p:spPr>
              <a:xfrm>
                <a:off x="8996202" y="9757146"/>
                <a:ext cx="2834640" cy="96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9EE509-EC2B-45A5-A8D1-4A0142C9C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202" y="9757146"/>
                <a:ext cx="2834640" cy="965392"/>
              </a:xfrm>
              <a:prstGeom prst="rect">
                <a:avLst/>
              </a:prstGeom>
              <a:blipFill>
                <a:blip r:embed="rId6"/>
                <a:stretch>
                  <a:fillRect t="-6962" b="-34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C3A57CAD-E205-46D0-868B-2D6BF00042CB}"/>
                  </a:ext>
                </a:extLst>
              </p:cNvPr>
              <p:cNvSpPr txBox="1"/>
              <p:nvPr/>
            </p:nvSpPr>
            <p:spPr>
              <a:xfrm>
                <a:off x="11195151" y="9762200"/>
                <a:ext cx="3291840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A57CAD-E205-46D0-868B-2D6BF0004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151" y="9762200"/>
                <a:ext cx="3291840" cy="874983"/>
              </a:xfrm>
              <a:prstGeom prst="rect">
                <a:avLst/>
              </a:prstGeom>
              <a:blipFill>
                <a:blip r:embed="rId7"/>
                <a:stretch>
                  <a:fillRect t="-1736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8B209DB-86FF-4E15-A85C-C708EB7E1C51}"/>
              </a:ext>
            </a:extLst>
          </p:cNvPr>
          <p:cNvSpPr txBox="1"/>
          <p:nvPr/>
        </p:nvSpPr>
        <p:spPr>
          <a:xfrm>
            <a:off x="1196060" y="10628228"/>
            <a:ext cx="8797918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F9A2C30C-28A2-4BA8-8973-5417411F1057}"/>
                  </a:ext>
                </a:extLst>
              </p:cNvPr>
              <p:cNvSpPr txBox="1"/>
              <p:nvPr/>
            </p:nvSpPr>
            <p:spPr>
              <a:xfrm>
                <a:off x="9524449" y="10627198"/>
                <a:ext cx="2834640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2C30C-28A2-4BA8-8973-5417411F1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449" y="10627198"/>
                <a:ext cx="2834640" cy="874983"/>
              </a:xfrm>
              <a:prstGeom prst="rect">
                <a:avLst/>
              </a:prstGeom>
              <a:blipFill>
                <a:blip r:embed="rId8"/>
                <a:stretch>
                  <a:fillRect t="-17361" b="-38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642B369D-023C-4B4A-AC9B-EB0FBD22D4EB}"/>
                  </a:ext>
                </a:extLst>
              </p:cNvPr>
              <p:cNvSpPr txBox="1"/>
              <p:nvPr/>
            </p:nvSpPr>
            <p:spPr>
              <a:xfrm>
                <a:off x="11556076" y="10674290"/>
                <a:ext cx="8026632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2B369D-023C-4B4A-AC9B-EB0FBD22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076" y="10674290"/>
                <a:ext cx="8026632" cy="861774"/>
              </a:xfrm>
              <a:prstGeom prst="rect">
                <a:avLst/>
              </a:prstGeom>
              <a:blipFill>
                <a:blip r:embed="rId9"/>
                <a:stretch>
                  <a:fillRect t="-19149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B5FF2FD-F2D5-40B0-9553-1DF8BCBD097E}"/>
              </a:ext>
            </a:extLst>
          </p:cNvPr>
          <p:cNvSpPr txBox="1"/>
          <p:nvPr/>
        </p:nvSpPr>
        <p:spPr>
          <a:xfrm>
            <a:off x="1197281" y="11438321"/>
            <a:ext cx="757266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8361E0B6-3DED-4377-803F-7C198B67D9D5}"/>
                  </a:ext>
                </a:extLst>
              </p:cNvPr>
              <p:cNvSpPr txBox="1"/>
              <p:nvPr/>
            </p:nvSpPr>
            <p:spPr>
              <a:xfrm>
                <a:off x="8382000" y="11418840"/>
                <a:ext cx="4739640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61E0B6-3DED-4377-803F-7C198B67D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11418840"/>
                <a:ext cx="4739640" cy="874983"/>
              </a:xfrm>
              <a:prstGeom prst="rect">
                <a:avLst/>
              </a:prstGeom>
              <a:blipFill>
                <a:blip r:embed="rId10"/>
                <a:stretch>
                  <a:fillRect t="-17361" b="-38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5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/>
      <p:bldP spid="14" grpId="0"/>
      <p:bldP spid="17" grpId="0"/>
      <p:bldP spid="18" grpId="0"/>
      <p:bldP spid="21" grpId="0"/>
      <p:bldP spid="10" grpId="0"/>
      <p:bldP spid="12" grpId="0"/>
      <p:bldP spid="13" grpId="0"/>
      <p:bldP spid="15" grpId="0"/>
      <p:bldP spid="16" grpId="0"/>
      <p:bldP spid="19" grpId="0"/>
      <p:bldP spid="20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255C227-B4BD-4EFF-8CBE-CD362EA64752}"/>
                  </a:ext>
                </a:extLst>
              </p:cNvPr>
              <p:cNvSpPr txBox="1"/>
              <p:nvPr/>
            </p:nvSpPr>
            <p:spPr>
              <a:xfrm>
                <a:off x="609600" y="1656100"/>
                <a:ext cx="22326600" cy="3691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3. (SGK/tr7)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minh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5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5C227-B4BD-4EFF-8CBE-CD362EA64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56100"/>
                <a:ext cx="22326600" cy="3691652"/>
              </a:xfrm>
              <a:prstGeom prst="rect">
                <a:avLst/>
              </a:prstGeom>
              <a:blipFill>
                <a:blip r:embed="rId2"/>
                <a:stretch>
                  <a:fillRect l="-1310" b="-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D6A334CD-BD8B-4ABB-BFF5-6EF1A2D7A698}"/>
                  </a:ext>
                </a:extLst>
              </p:cNvPr>
              <p:cNvSpPr txBox="1"/>
              <p:nvPr/>
            </p:nvSpPr>
            <p:spPr>
              <a:xfrm>
                <a:off x="1349476" y="7263690"/>
                <a:ext cx="15414523" cy="1808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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effectLst/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5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5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eqAr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endParaRPr lang="en-US" sz="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A334CD-BD8B-4ABB-BFF5-6EF1A2D7A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76" y="7263690"/>
                <a:ext cx="15414523" cy="1808700"/>
              </a:xfrm>
              <a:prstGeom prst="rect">
                <a:avLst/>
              </a:prstGeom>
              <a:blipFill>
                <a:blip r:embed="rId3"/>
                <a:stretch>
                  <a:fillRect l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7D25196-9FCA-479F-871F-303A37F34DBE}"/>
              </a:ext>
            </a:extLst>
          </p:cNvPr>
          <p:cNvSpPr txBox="1"/>
          <p:nvPr/>
        </p:nvSpPr>
        <p:spPr>
          <a:xfrm>
            <a:off x="838200" y="5404966"/>
            <a:ext cx="2566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sz="5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7BD996F-C05A-4540-A78D-77A21CA16BCB}"/>
                  </a:ext>
                </a:extLst>
              </p:cNvPr>
              <p:cNvSpPr txBox="1"/>
              <p:nvPr/>
            </p:nvSpPr>
            <p:spPr>
              <a:xfrm>
                <a:off x="1143000" y="9280359"/>
                <a:ext cx="19278600" cy="1928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5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eqAr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BD996F-C05A-4540-A78D-77A21CA1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280359"/>
                <a:ext cx="19278600" cy="1928861"/>
              </a:xfrm>
              <a:prstGeom prst="rect">
                <a:avLst/>
              </a:prstGeom>
              <a:blipFill>
                <a:blip r:embed="rId4"/>
                <a:stretch>
                  <a:fillRect l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464A1B8B-160B-409E-A4E1-02F3248D6CA3}"/>
                  </a:ext>
                </a:extLst>
              </p:cNvPr>
              <p:cNvSpPr txBox="1"/>
              <p:nvPr/>
            </p:nvSpPr>
            <p:spPr>
              <a:xfrm>
                <a:off x="1143000" y="11735720"/>
                <a:ext cx="20040600" cy="934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5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A1B8B-160B-409E-A4E1-02F3248D6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735720"/>
                <a:ext cx="20040600" cy="934166"/>
              </a:xfrm>
              <a:prstGeom prst="rect">
                <a:avLst/>
              </a:prstGeom>
              <a:blipFill>
                <a:blip r:embed="rId5"/>
                <a:stretch>
                  <a:fillRect l="-548" t="-7843" b="-3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arallelogram 18">
            <a:extLst>
              <a:ext uri="{FF2B5EF4-FFF2-40B4-BE49-F238E27FC236}">
                <a16:creationId xmlns="" xmlns:a16="http://schemas.microsoft.com/office/drawing/2014/main" id="{1B23FBFB-E5C9-4987-98F5-8A1E6871B58A}"/>
              </a:ext>
            </a:extLst>
          </p:cNvPr>
          <p:cNvSpPr/>
          <p:nvPr/>
        </p:nvSpPr>
        <p:spPr>
          <a:xfrm>
            <a:off x="16764000" y="7354970"/>
            <a:ext cx="4953000" cy="1568378"/>
          </a:xfrm>
          <a:prstGeom prst="parallelogram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03C0663-221D-4064-BA55-6B06164F2913}"/>
              </a:ext>
            </a:extLst>
          </p:cNvPr>
          <p:cNvSpPr txBox="1"/>
          <p:nvPr/>
        </p:nvSpPr>
        <p:spPr>
          <a:xfrm>
            <a:off x="16535400" y="686594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AA0F15-D7FE-46F8-9F98-10E411324BBD}"/>
              </a:ext>
            </a:extLst>
          </p:cNvPr>
          <p:cNvSpPr txBox="1"/>
          <p:nvPr/>
        </p:nvSpPr>
        <p:spPr>
          <a:xfrm>
            <a:off x="21717000" y="6873894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CD0C311-92E3-441B-8592-66973C29FAFB}"/>
              </a:ext>
            </a:extLst>
          </p:cNvPr>
          <p:cNvSpPr txBox="1"/>
          <p:nvPr/>
        </p:nvSpPr>
        <p:spPr>
          <a:xfrm>
            <a:off x="20993100" y="892334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4A7A3CC-D469-4AFA-8DE1-04C358CBFD79}"/>
              </a:ext>
            </a:extLst>
          </p:cNvPr>
          <p:cNvSpPr txBox="1"/>
          <p:nvPr/>
        </p:nvSpPr>
        <p:spPr>
          <a:xfrm>
            <a:off x="16383000" y="884714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4D5BF15-E367-4421-94B9-63792EFAB40B}"/>
              </a:ext>
            </a:extLst>
          </p:cNvPr>
          <p:cNvSpPr txBox="1"/>
          <p:nvPr/>
        </p:nvSpPr>
        <p:spPr>
          <a:xfrm>
            <a:off x="838200" y="6397813"/>
            <a:ext cx="2072640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fr-F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4" grpId="0"/>
      <p:bldP spid="17" grpId="0"/>
      <p:bldP spid="19" grpId="0" animBg="1"/>
      <p:bldP spid="20" grpId="0"/>
      <p:bldP spid="21" grpId="0"/>
      <p:bldP spid="22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C4FEA2C-78A2-458E-B1AA-1871FE41FC43}"/>
                  </a:ext>
                </a:extLst>
              </p:cNvPr>
              <p:cNvSpPr txBox="1"/>
              <p:nvPr/>
            </p:nvSpPr>
            <p:spPr>
              <a:xfrm>
                <a:off x="762000" y="2045492"/>
                <a:ext cx="20574000" cy="3526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1:</a:t>
                </a:r>
                <a:r>
                  <a:rPr lang="nl-NL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lục giác đều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𝐴𝐵𝐶𝐷𝐸𝐹</m:t>
                    </m:r>
                  </m:oMath>
                </a14:m>
                <a:r>
                  <a:rPr lang="nl-NL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nl-NL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Hãy tìm các vectơ khác vectơ-không có điểm đầu, điểm cuối là đỉnh của lục giác và tâm O sao cho </a:t>
                </a: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Bằng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b)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FEA2C-78A2-458E-B1AA-1871FE41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45492"/>
                <a:ext cx="20574000" cy="3526030"/>
              </a:xfrm>
              <a:prstGeom prst="rect">
                <a:avLst/>
              </a:prstGeom>
              <a:blipFill>
                <a:blip r:embed="rId2"/>
                <a:stretch>
                  <a:fillRect l="-1422" r="-415" b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040A49-1665-405B-922C-16564584E6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6085814"/>
            <a:ext cx="7696200" cy="64109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BA5F3C6-1C06-44F1-9629-A99B12E7C331}"/>
                  </a:ext>
                </a:extLst>
              </p:cNvPr>
              <p:cNvSpPr txBox="1"/>
              <p:nvPr/>
            </p:nvSpPr>
            <p:spPr>
              <a:xfrm>
                <a:off x="1309903" y="7734669"/>
                <a:ext cx="5791200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𝐹𝑂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</m:t>
                        </m:r>
                      </m:e>
                    </m:acc>
                  </m:oMath>
                </a14:m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A5F3C6-1C06-44F1-9629-A99B12E7C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03" y="7734669"/>
                <a:ext cx="5791200" cy="960199"/>
              </a:xfrm>
              <a:prstGeom prst="rect">
                <a:avLst/>
              </a:prstGeom>
              <a:blipFill>
                <a:blip r:embed="rId4"/>
                <a:stretch>
                  <a:fillRect l="-5053" t="-5096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693B06C6-F4A6-4361-8E8A-F8C1D9E1BF80}"/>
                  </a:ext>
                </a:extLst>
              </p:cNvPr>
              <p:cNvSpPr txBox="1"/>
              <p:nvPr/>
            </p:nvSpPr>
            <p:spPr>
              <a:xfrm>
                <a:off x="1287780" y="9280524"/>
                <a:ext cx="5196840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𝑂𝐹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e>
                    </m:acc>
                  </m:oMath>
                </a14:m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3B06C6-F4A6-4361-8E8A-F8C1D9E1B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" y="9280524"/>
                <a:ext cx="5196840" cy="960199"/>
              </a:xfrm>
              <a:prstGeom prst="rect">
                <a:avLst/>
              </a:prstGeom>
              <a:blipFill>
                <a:blip r:embed="rId5"/>
                <a:stretch>
                  <a:fillRect l="-2579" t="-5063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855677E-EFA1-4416-982C-509C6FF03E68}"/>
              </a:ext>
            </a:extLst>
          </p:cNvPr>
          <p:cNvSpPr txBox="1"/>
          <p:nvPr/>
        </p:nvSpPr>
        <p:spPr>
          <a:xfrm>
            <a:off x="838200" y="6255603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23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215A082A-5F28-456A-B309-E233839DD1C4}"/>
                  </a:ext>
                </a:extLst>
              </p:cNvPr>
              <p:cNvSpPr txBox="1"/>
              <p:nvPr/>
            </p:nvSpPr>
            <p:spPr>
              <a:xfrm>
                <a:off x="609600" y="1632223"/>
                <a:ext cx="23393400" cy="2368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5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tâm. Gọi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 Tính độ dài của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5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A082A-5F28-456A-B309-E233839DD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32223"/>
                <a:ext cx="23393400" cy="2368277"/>
              </a:xfrm>
              <a:prstGeom prst="rect">
                <a:avLst/>
              </a:prstGeom>
              <a:blipFill>
                <a:blip r:embed="rId2"/>
                <a:stretch>
                  <a:fillRect l="-1251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2BCEE05-EB98-422B-A0B0-34EDF0472B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2570234"/>
            <a:ext cx="6918959" cy="54185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8CC49CB5-0314-4653-89FA-BC2CA976386F}"/>
                  </a:ext>
                </a:extLst>
              </p:cNvPr>
              <p:cNvSpPr txBox="1"/>
              <p:nvPr/>
            </p:nvSpPr>
            <p:spPr>
              <a:xfrm>
                <a:off x="879987" y="5219149"/>
                <a:ext cx="6477000" cy="1042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49CB5-0314-4653-89FA-BC2CA976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7" y="5219149"/>
                <a:ext cx="6477000" cy="1042465"/>
              </a:xfrm>
              <a:prstGeom prst="rect">
                <a:avLst/>
              </a:prstGeom>
              <a:blipFill>
                <a:blip r:embed="rId4"/>
                <a:stretch>
                  <a:fillRect l="-4516" t="-233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CB650A00-F9C1-430C-A02D-067804490D88}"/>
                  </a:ext>
                </a:extLst>
              </p:cNvPr>
              <p:cNvSpPr txBox="1"/>
              <p:nvPr/>
            </p:nvSpPr>
            <p:spPr>
              <a:xfrm>
                <a:off x="889818" y="6411078"/>
                <a:ext cx="10235381" cy="860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M là trung điểm của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50A00-F9C1-430C-A02D-06780449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8" y="6411078"/>
                <a:ext cx="10235381" cy="860107"/>
              </a:xfrm>
              <a:prstGeom prst="rect">
                <a:avLst/>
              </a:prstGeom>
              <a:blipFill>
                <a:blip r:embed="rId5"/>
                <a:stretch>
                  <a:fillRect l="-2859" t="-18440" b="-37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65E81F61-6A37-4949-9A6E-17943FDEE9BA}"/>
                  </a:ext>
                </a:extLst>
              </p:cNvPr>
              <p:cNvSpPr txBox="1"/>
              <p:nvPr/>
            </p:nvSpPr>
            <p:spPr>
              <a:xfrm>
                <a:off x="889819" y="7525375"/>
                <a:ext cx="17933546" cy="1767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𝐴𝐺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E81F61-6A37-4949-9A6E-17943FDE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9" y="7525375"/>
                <a:ext cx="17933546" cy="1767663"/>
              </a:xfrm>
              <a:prstGeom prst="rect">
                <a:avLst/>
              </a:prstGeom>
              <a:blipFill>
                <a:blip r:embed="rId6"/>
                <a:stretch>
                  <a:fillRect b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3DB47239-6D58-419C-AA3C-4AAEB035F94D}"/>
                  </a:ext>
                </a:extLst>
              </p:cNvPr>
              <p:cNvSpPr txBox="1"/>
              <p:nvPr/>
            </p:nvSpPr>
            <p:spPr>
              <a:xfrm>
                <a:off x="879987" y="9519845"/>
                <a:ext cx="17068800" cy="1767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𝐵𝐼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𝐵𝐼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B47239-6D58-419C-AA3C-4AAEB035F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7" y="9519845"/>
                <a:ext cx="17068800" cy="1767663"/>
              </a:xfrm>
              <a:prstGeom prst="rect">
                <a:avLst/>
              </a:prstGeom>
              <a:blipFill>
                <a:blip r:embed="rId7"/>
                <a:stretch>
                  <a:fillRect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594764-93E9-421A-9275-18C1430827E1}"/>
              </a:ext>
            </a:extLst>
          </p:cNvPr>
          <p:cNvSpPr txBox="1"/>
          <p:nvPr/>
        </p:nvSpPr>
        <p:spPr>
          <a:xfrm>
            <a:off x="2717074" y="4114917"/>
            <a:ext cx="2871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95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5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>
            <a:extLst>
              <a:ext uri="{FF2B5EF4-FFF2-40B4-BE49-F238E27FC236}">
                <a16:creationId xmlns:a16="http://schemas.microsoft.com/office/drawing/2014/main" xmlns="" id="{F071FB05-DB63-4CBA-AF8E-2FB9FC958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130300"/>
            <a:ext cx="12420600" cy="13843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xmlns="" id="{8B869E27-095A-4C21-9294-338DA06ED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2453414"/>
            <a:ext cx="19361150" cy="5118961"/>
          </a:xfrm>
          <a:prstGeom prst="rect">
            <a:avLst/>
          </a:prstGeom>
          <a:solidFill>
            <a:srgbClr val="333300"/>
          </a:solidFill>
        </p:spPr>
      </p:pic>
      <p:sp>
        <p:nvSpPr>
          <p:cNvPr id="40965" name="WordArt 5">
            <a:extLst>
              <a:ext uri="{FF2B5EF4-FFF2-40B4-BE49-F238E27FC236}">
                <a16:creationId xmlns:a16="http://schemas.microsoft.com/office/drawing/2014/main" xmlns="" id="{9B338B5E-98F8-4D20-8653-BD3E6C3ECA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91400" y="1390650"/>
            <a:ext cx="9601200" cy="10477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ảnh sau:</a:t>
            </a:r>
          </a:p>
        </p:txBody>
      </p:sp>
      <p:grpSp>
        <p:nvGrpSpPr>
          <p:cNvPr id="40970" name="Group 10">
            <a:extLst>
              <a:ext uri="{FF2B5EF4-FFF2-40B4-BE49-F238E27FC236}">
                <a16:creationId xmlns:a16="http://schemas.microsoft.com/office/drawing/2014/main" xmlns="" id="{E124DF78-7052-4EED-B4DF-DF2D90E17BCE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7709419"/>
            <a:ext cx="11737976" cy="6016107"/>
            <a:chOff x="2699" y="541"/>
            <a:chExt cx="3061" cy="1800"/>
          </a:xfrm>
        </p:grpSpPr>
        <p:pic>
          <p:nvPicPr>
            <p:cNvPr id="40971" name="Picture 11">
              <a:extLst>
                <a:ext uri="{FF2B5EF4-FFF2-40B4-BE49-F238E27FC236}">
                  <a16:creationId xmlns:a16="http://schemas.microsoft.com/office/drawing/2014/main" xmlns="" id="{BC37E1FE-7C87-4F0D-B935-F36B2E96E5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41"/>
              <a:ext cx="2400" cy="1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2" name="Line 12">
              <a:extLst>
                <a:ext uri="{FF2B5EF4-FFF2-40B4-BE49-F238E27FC236}">
                  <a16:creationId xmlns:a16="http://schemas.microsoft.com/office/drawing/2014/main" xmlns="" id="{9C3234B4-563B-467F-9929-9360E3087D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703"/>
              <a:ext cx="115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grpSp>
        <p:nvGrpSpPr>
          <p:cNvPr id="40973" name="Group 13">
            <a:extLst>
              <a:ext uri="{FF2B5EF4-FFF2-40B4-BE49-F238E27FC236}">
                <a16:creationId xmlns:a16="http://schemas.microsoft.com/office/drawing/2014/main" xmlns="" id="{67BBFEFC-3E08-45E2-83A1-E578FC8E0E7F}"/>
              </a:ext>
            </a:extLst>
          </p:cNvPr>
          <p:cNvGrpSpPr>
            <a:grpSpLocks/>
          </p:cNvGrpSpPr>
          <p:nvPr/>
        </p:nvGrpSpPr>
        <p:grpSpPr bwMode="auto">
          <a:xfrm>
            <a:off x="12192000" y="6858000"/>
            <a:ext cx="11811000" cy="6858000"/>
            <a:chOff x="0" y="2422"/>
            <a:chExt cx="3046" cy="1898"/>
          </a:xfrm>
        </p:grpSpPr>
        <p:pic>
          <p:nvPicPr>
            <p:cNvPr id="40974" name="Picture 14">
              <a:extLst>
                <a:ext uri="{FF2B5EF4-FFF2-40B4-BE49-F238E27FC236}">
                  <a16:creationId xmlns:a16="http://schemas.microsoft.com/office/drawing/2014/main" xmlns="" id="{F7293861-CC2E-4A3C-86A4-B5B95F0FA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55"/>
              <a:ext cx="2505" cy="16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975" name="Line 15">
              <a:extLst>
                <a:ext uri="{FF2B5EF4-FFF2-40B4-BE49-F238E27FC236}">
                  <a16:creationId xmlns:a16="http://schemas.microsoft.com/office/drawing/2014/main" xmlns="" id="{56C50FC3-7295-46CB-802D-AA3F30D56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7" y="2422"/>
              <a:ext cx="1089" cy="67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662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 ĐỊNH NGHĨA: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5F288C5-516F-43B6-9063-DC25D5181539}"/>
              </a:ext>
            </a:extLst>
          </p:cNvPr>
          <p:cNvSpPr/>
          <p:nvPr/>
        </p:nvSpPr>
        <p:spPr>
          <a:xfrm>
            <a:off x="5297678" y="2949089"/>
            <a:ext cx="1480950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chemeClr val="tx1"/>
                </a:solidFill>
              </a:rPr>
              <a:t>Vectơ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là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một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đoạn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thẳng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có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hướng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D5FDE97F-1E59-4CD0-8974-3EA8117FB60E}"/>
                  </a:ext>
                </a:extLst>
              </p:cNvPr>
              <p:cNvSpPr/>
              <p:nvPr/>
            </p:nvSpPr>
            <p:spPr>
              <a:xfrm>
                <a:off x="2324100" y="8991600"/>
                <a:ext cx="6781800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ký hiệu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solidFill>
                              <a:schemeClr val="tx1"/>
                            </a:solidFill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𝐴𝐵</m:t>
                        </m:r>
                      </m:e>
                    </m:acc>
                  </m:oMath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100" y="8991600"/>
                <a:ext cx="6781800" cy="856068"/>
              </a:xfrm>
              <a:prstGeom prst="rect">
                <a:avLst/>
              </a:prstGeom>
              <a:blipFill>
                <a:blip r:embed="rId4"/>
                <a:stretch>
                  <a:fillRect l="-3594" t="-5714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xmlns="" id="{70C30C76-1211-43DB-85F5-CEED1B9286ED}"/>
                  </a:ext>
                </a:extLst>
              </p:cNvPr>
              <p:cNvSpPr/>
              <p:nvPr/>
            </p:nvSpPr>
            <p:spPr>
              <a:xfrm>
                <a:off x="2316260" y="10316400"/>
                <a:ext cx="20772340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Chú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ý :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thể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dùng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các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chữ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cái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in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thường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để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ký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hiệu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véc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tơ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,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ví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dụ</a:t>
                </a:r>
                <a:r>
                  <a:rPr lang="fr-FR" sz="4400" dirty="0">
                    <a:solidFill>
                      <a:schemeClr val="tx1"/>
                    </a:solidFill>
                    <a:sym typeface="Wingdings 2" panose="05020102010507070707" pitchFamily="18" charset="2"/>
                  </a:rPr>
                  <a:t> 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4400" dirty="0">
                    <a:solidFill>
                      <a:schemeClr val="tx1"/>
                    </a:solidFill>
                  </a:rPr>
                  <a:t>…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cần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chỉ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rõ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đầu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cuối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vectơ</a:t>
                </a:r>
                <a:r>
                  <a:rPr lang="en-US" sz="4400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</a:rPr>
                  <a:t>đó</a:t>
                </a:r>
                <a:r>
                  <a:rPr lang="en-US" sz="4400" dirty="0"/>
                  <a:t>.</a:t>
                </a:r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0C30C76-1211-43DB-85F5-CEED1B9286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10316400"/>
                <a:ext cx="20772340" cy="1446550"/>
              </a:xfrm>
              <a:prstGeom prst="rect">
                <a:avLst/>
              </a:prstGeom>
              <a:blipFill>
                <a:blip r:embed="rId5"/>
                <a:stretch>
                  <a:fillRect l="-1203" t="-9244" b="-184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xmlns="" id="{779B2BC1-C007-4FFF-843C-D5DCF29DA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314137"/>
              </p:ext>
            </p:extLst>
          </p:nvPr>
        </p:nvGraphicFramePr>
        <p:xfrm>
          <a:off x="15936416" y="9817216"/>
          <a:ext cx="2977263" cy="47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965160" imgH="266400" progId="Equation.DSMT4">
                  <p:embed/>
                </p:oleObj>
              </mc:Choice>
              <mc:Fallback>
                <p:oleObj name="Equation" r:id="rId6" imgW="965160" imgH="266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5CD74DCD-77C5-4EDB-9D0B-D5AA8C99E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36416" y="9817216"/>
                        <a:ext cx="2977263" cy="47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0BEACEB-2323-4814-825A-4CE512896D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5334000"/>
            <a:ext cx="8948738" cy="2645142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BEB7659-7A93-4DB5-8D90-02FD9CD65B7F}"/>
              </a:ext>
            </a:extLst>
          </p:cNvPr>
          <p:cNvSpPr/>
          <p:nvPr/>
        </p:nvSpPr>
        <p:spPr>
          <a:xfrm>
            <a:off x="2468660" y="11703403"/>
            <a:ext cx="20772340" cy="1446550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vi-VN" sz="4400" b="1" dirty="0">
                <a:solidFill>
                  <a:srgbClr val="0070C0"/>
                </a:solidFill>
                <a:sym typeface="Wingdings 2" panose="05020102010507070707" pitchFamily="18" charset="2"/>
              </a:rPr>
              <a:t>H1: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Với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hai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A, B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phân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biệt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có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thể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lập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đ</a:t>
            </a:r>
            <a:r>
              <a:rPr lang="vi-VN" sz="4400" dirty="0">
                <a:sym typeface="Wingdings 2" panose="05020102010507070707" pitchFamily="18" charset="2"/>
              </a:rPr>
              <a:t>ược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bao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nhiêu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vectơ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vi-VN" sz="4400" dirty="0">
                <a:sym typeface="Wingdings 2" panose="05020102010507070707" pitchFamily="18" charset="2"/>
              </a:rPr>
              <a:t>có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đầu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,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điểm</a:t>
            </a:r>
            <a:r>
              <a:rPr lang="fr-FR" sz="4400" dirty="0">
                <a:solidFill>
                  <a:schemeClr val="tx1"/>
                </a:solidFill>
                <a:sym typeface="Wingdings 2" panose="05020102010507070707" pitchFamily="18" charset="2"/>
              </a:rPr>
              <a:t> </a:t>
            </a:r>
            <a:r>
              <a:rPr lang="fr-FR" sz="4400" dirty="0" err="1">
                <a:solidFill>
                  <a:schemeClr val="tx1"/>
                </a:solidFill>
                <a:sym typeface="Wingdings 2" panose="05020102010507070707" pitchFamily="18" charset="2"/>
              </a:rPr>
              <a:t>cuối</a:t>
            </a:r>
            <a:r>
              <a:rPr lang="vi-VN" sz="4400" dirty="0">
                <a:sym typeface="Wingdings 2" panose="05020102010507070707" pitchFamily="18" charset="2"/>
              </a:rPr>
              <a:t> được lấy từ hai điểm đã cho</a:t>
            </a:r>
            <a:r>
              <a:rPr lang="fr-FR" sz="4400" dirty="0">
                <a:sym typeface="Wingdings 2" panose="05020102010507070707" pitchFamily="18" charset="2"/>
              </a:rPr>
              <a:t>?</a:t>
            </a:r>
            <a:endParaRPr lang="vi-VN" sz="44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56602D-10E5-4D5D-9341-9F5381C1CB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73064" y="4732492"/>
            <a:ext cx="8567735" cy="456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65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6100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 TƠ CÙNG PHƯƠNG, VEC TƠ CÙNG HƯỚNG: 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8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62164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2.1 GIÁ CỦA VÉC TƠ: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15F288C5-516F-43B6-9063-DC25D5181539}"/>
                  </a:ext>
                </a:extLst>
              </p:cNvPr>
              <p:cNvSpPr/>
              <p:nvPr/>
            </p:nvSpPr>
            <p:spPr>
              <a:xfrm>
                <a:off x="1228259" y="4217256"/>
                <a:ext cx="22165141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Đườ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ẳ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𝑞𝑢𝑎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ể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ơ, đượ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ọ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 đó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259" y="4217256"/>
                <a:ext cx="22165141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675ACC0-FCE0-40BB-A783-D0D41CD2649F}"/>
              </a:ext>
            </a:extLst>
          </p:cNvPr>
          <p:cNvSpPr/>
          <p:nvPr/>
        </p:nvSpPr>
        <p:spPr>
          <a:xfrm>
            <a:off x="1422141" y="6124564"/>
            <a:ext cx="7112259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2.2 ĐỊNH NGHĨA: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F5045A8E-456E-4038-BA86-BCE4BFFD9B7D}"/>
                  </a:ext>
                </a:extLst>
              </p:cNvPr>
              <p:cNvSpPr/>
              <p:nvPr/>
            </p:nvSpPr>
            <p:spPr>
              <a:xfrm>
                <a:off x="1422141" y="6934200"/>
                <a:ext cx="1198905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𝐻𝑎𝑖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ơ đượ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ọ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ù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𝑝h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ươ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ế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giá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chúng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song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song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trùng</a:t>
                </a:r>
                <a:r>
                  <a:rPr lang="en-US" sz="4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nhau</a:t>
                </a:r>
                <a:endParaRPr lang="vi-VN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5045A8E-456E-4038-BA86-BCE4BFFD9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41" y="6934200"/>
                <a:ext cx="11989059" cy="1446550"/>
              </a:xfrm>
              <a:prstGeom prst="rect">
                <a:avLst/>
              </a:prstGeom>
              <a:blipFill>
                <a:blip r:embed="rId4"/>
                <a:stretch>
                  <a:fillRect l="-2034" b="-1898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6E6E3B4B-714C-411C-A72D-98A6926E4CF1}"/>
              </a:ext>
            </a:extLst>
          </p:cNvPr>
          <p:cNvSpPr/>
          <p:nvPr/>
        </p:nvSpPr>
        <p:spPr>
          <a:xfrm>
            <a:off x="1456860" y="9746159"/>
            <a:ext cx="462792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2.3 NHẬN XÉT: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xmlns="" id="{AF5A9ABF-1444-4C08-B85E-38A16187A0F8}"/>
                  </a:ext>
                </a:extLst>
              </p:cNvPr>
              <p:cNvSpPr/>
              <p:nvPr/>
            </p:nvSpPr>
            <p:spPr>
              <a:xfrm>
                <a:off x="1562343" y="11017603"/>
                <a:ext cx="11848857" cy="15915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ẳ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à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ỉ</m:t>
                      </m:r>
                    </m:oMath>
                  </m:oMathPara>
                </a14:m>
                <a:endParaRPr lang="en-US" sz="44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𝑘h𝑖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h𝑎𝑖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ơ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ù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𝑝h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F5A9ABF-1444-4C08-B85E-38A16187A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343" y="11017603"/>
                <a:ext cx="11848857" cy="1591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4B2371E-035C-4D68-9A33-F92BD24E7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1422" y="6428236"/>
            <a:ext cx="9491978" cy="7135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ACD12554-BDEC-4C00-88C6-9E6ED95311A8}"/>
                  </a:ext>
                </a:extLst>
              </p:cNvPr>
              <p:cNvSpPr/>
              <p:nvPr/>
            </p:nvSpPr>
            <p:spPr>
              <a:xfrm>
                <a:off x="-10510" y="5239351"/>
                <a:ext cx="23274571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𝐇𝟐</m:t>
                      </m:r>
                      <m:r>
                        <a:rPr lang="en-US" sz="4400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𝑁h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ề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ị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đố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𝑔𝑖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ặ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𝑣𝑒𝑐𝑡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ơ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𝑠𝑎𝑢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𝑅𝑆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;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𝐸𝐹</m:t>
                          </m:r>
                        </m:e>
                      </m:acc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𝑉𝑋</m:t>
                          </m:r>
                        </m:e>
                      </m:acc>
                    </m:oMath>
                  </m:oMathPara>
                </a14:m>
                <a:endParaRPr lang="vi-VN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D12554-BDEC-4C00-88C6-9E6ED9531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10" y="5239351"/>
                <a:ext cx="23274571" cy="856068"/>
              </a:xfrm>
              <a:prstGeom prst="rect">
                <a:avLst/>
              </a:prstGeom>
              <a:blipFill>
                <a:blip r:embed="rId7"/>
                <a:stretch>
                  <a:fillRect r="-395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A19FE3E2-6DA6-42FF-9340-5CE676B02B86}"/>
                  </a:ext>
                </a:extLst>
              </p:cNvPr>
              <p:cNvSpPr/>
              <p:nvPr/>
            </p:nvSpPr>
            <p:spPr>
              <a:xfrm>
                <a:off x="1295400" y="8307050"/>
                <a:ext cx="11989059" cy="144655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Khi h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𝑎𝑖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𝑣𝑒𝑐𝑡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ơ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ù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ươ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ì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chúng có thể cùng hướng hoặc ngược hướng.</a:t>
                </a:r>
                <a:endParaRPr lang="vi-VN" sz="44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19FE3E2-6DA6-42FF-9340-5CE676B02B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8307050"/>
                <a:ext cx="11989059" cy="1446550"/>
              </a:xfrm>
              <a:prstGeom prst="rect">
                <a:avLst/>
              </a:prstGeom>
              <a:blipFill>
                <a:blip r:embed="rId8"/>
                <a:stretch>
                  <a:fillRect l="-2085" t="-9283" b="-19409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36" grpId="0"/>
      <p:bldP spid="37" grpId="0"/>
      <p:bldP spid="69" grpId="0"/>
      <p:bldP spid="70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7010284-627F-402F-99C7-89CB20FF63CB}"/>
              </a:ext>
            </a:extLst>
          </p:cNvPr>
          <p:cNvSpPr txBox="1"/>
          <p:nvPr/>
        </p:nvSpPr>
        <p:spPr>
          <a:xfrm>
            <a:off x="1066800" y="2590800"/>
            <a:ext cx="1221377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r>
              <a:rPr lang="nl-NL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nl-NL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vi-VN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 ABCD. Chỉ ra các cặp vectơ cùng phương, cùng hướng, ngược hướng?</a:t>
            </a:r>
            <a:endParaRPr lang="vi-VN" sz="4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ABFE5041-1378-4CA4-A910-AE63F007D8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2590800"/>
            <a:ext cx="6896100" cy="273973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96825EA-026F-4975-B964-8E99C99F8E38}"/>
              </a:ext>
            </a:extLst>
          </p:cNvPr>
          <p:cNvSpPr txBox="1"/>
          <p:nvPr/>
        </p:nvSpPr>
        <p:spPr>
          <a:xfrm>
            <a:off x="1066800" y="5855034"/>
            <a:ext cx="6851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cặp vectơ cùng phương: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E3FDCF8F-4126-4D19-B764-ED56637100E9}"/>
                  </a:ext>
                </a:extLst>
              </p:cNvPr>
              <p:cNvSpPr txBox="1"/>
              <p:nvPr/>
            </p:nvSpPr>
            <p:spPr>
              <a:xfrm>
                <a:off x="7751715" y="5814574"/>
                <a:ext cx="15240000" cy="1619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vi-VN" sz="44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44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3FDCF8F-4126-4D19-B764-ED566371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715" y="5814574"/>
                <a:ext cx="15240000" cy="1619802"/>
              </a:xfrm>
              <a:prstGeom prst="rect">
                <a:avLst/>
              </a:prstGeom>
              <a:blipFill>
                <a:blip r:embed="rId4"/>
                <a:stretch>
                  <a:fillRect t="-2256" b="-172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7521D61-435A-4AE2-AE66-BB097A886FE1}"/>
              </a:ext>
            </a:extLst>
          </p:cNvPr>
          <p:cNvSpPr txBox="1"/>
          <p:nvPr/>
        </p:nvSpPr>
        <p:spPr>
          <a:xfrm>
            <a:off x="1066800" y="7857172"/>
            <a:ext cx="685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cặp vectơ cùng hướng: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C441FFD3-90FC-4022-8DA6-F0ECD454C5BE}"/>
                  </a:ext>
                </a:extLst>
              </p:cNvPr>
              <p:cNvSpPr txBox="1"/>
              <p:nvPr/>
            </p:nvSpPr>
            <p:spPr>
              <a:xfrm>
                <a:off x="7918268" y="7798126"/>
                <a:ext cx="14319069" cy="1471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0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441FFD3-90FC-4022-8DA6-F0ECD454C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268" y="7798126"/>
                <a:ext cx="14319069" cy="1471621"/>
              </a:xfrm>
              <a:prstGeom prst="rect">
                <a:avLst/>
              </a:prstGeom>
              <a:blipFill>
                <a:blip r:embed="rId5"/>
                <a:stretch>
                  <a:fillRect l="-1533" t="-2066" b="-169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AF50CA9-C69A-46F9-B694-E3495ED582C5}"/>
              </a:ext>
            </a:extLst>
          </p:cNvPr>
          <p:cNvSpPr txBox="1"/>
          <p:nvPr/>
        </p:nvSpPr>
        <p:spPr>
          <a:xfrm>
            <a:off x="1149529" y="9220200"/>
            <a:ext cx="6851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cặp vectơ ngược hướng:</a:t>
            </a:r>
            <a:endParaRPr lang="vi-VN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6737A917-840D-41E6-86CE-15981CE3E5AC}"/>
                  </a:ext>
                </a:extLst>
              </p:cNvPr>
              <p:cNvSpPr txBox="1"/>
              <p:nvPr/>
            </p:nvSpPr>
            <p:spPr>
              <a:xfrm>
                <a:off x="8212180" y="9141559"/>
                <a:ext cx="14319069" cy="1517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</m:t>
                        </m:r>
                      </m:e>
                    </m:acc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vi-VN" sz="4400" dirty="0">
                  <a:effectLst/>
                  <a:latin typeface="VNI-Times" pitchFamily="2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737A917-840D-41E6-86CE-15981CE3E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2180" y="9141559"/>
                <a:ext cx="14319069" cy="1517788"/>
              </a:xfrm>
              <a:prstGeom prst="rect">
                <a:avLst/>
              </a:prstGeom>
              <a:blipFill>
                <a:blip r:embed="rId6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FDA0027-C0C7-4848-9675-577F84EEFA9E}"/>
              </a:ext>
            </a:extLst>
          </p:cNvPr>
          <p:cNvSpPr txBox="1"/>
          <p:nvPr/>
        </p:nvSpPr>
        <p:spPr>
          <a:xfrm>
            <a:off x="4572000" y="4648200"/>
            <a:ext cx="5029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ỜI GI ẢI:</a:t>
            </a:r>
          </a:p>
        </p:txBody>
      </p:sp>
    </p:spTree>
    <p:extLst>
      <p:ext uri="{BB962C8B-B14F-4D97-AF65-F5344CB8AC3E}">
        <p14:creationId xmlns:p14="http://schemas.microsoft.com/office/powerpoint/2010/main" val="22155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3" grpId="0"/>
      <p:bldP spid="57" grpId="0"/>
      <p:bldP spid="55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BẰNG NHAU.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6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228259" y="3043078"/>
            <a:ext cx="72299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3.1 ĐỘ DÀI CỦA VÉC TƠ: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1905000" y="4183022"/>
                <a:ext cx="19874613" cy="910314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/>
                  <a:t>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4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/>
                  <a:t>là một số bằng độ dài đoạn thẳng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4400"/>
                  <a:t>. Ta </a:t>
                </a:r>
                <a:r>
                  <a:rPr lang="en-US" sz="4400" err="1"/>
                  <a:t>có</a:t>
                </a:r>
                <a:r>
                  <a:rPr lang="en-US" sz="440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83022"/>
                <a:ext cx="19874613" cy="910314"/>
              </a:xfrm>
              <a:prstGeom prst="rect">
                <a:avLst/>
              </a:prstGeom>
              <a:blipFill>
                <a:blip r:embed="rId3"/>
                <a:stretch>
                  <a:fillRect l="-1258" t="-4000" b="-2466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A8753E86-C58C-49D6-B890-1419A8360728}"/>
                  </a:ext>
                </a:extLst>
              </p:cNvPr>
              <p:cNvSpPr/>
              <p:nvPr/>
            </p:nvSpPr>
            <p:spPr>
              <a:xfrm>
                <a:off x="3783626" y="5486400"/>
                <a:ext cx="1237077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dirty="0">
                    <a:sym typeface="Wingdings 2" panose="05020102010507070707" pitchFamily="18" charset="2"/>
                  </a:rPr>
                  <a:t> 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𝑒𝑐𝑡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ơ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ó độ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ằ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1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ọ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é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ơ đơ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ị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8753E86-C58C-49D6-B890-1419A8360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5486400"/>
                <a:ext cx="12370774" cy="769441"/>
              </a:xfrm>
              <a:prstGeom prst="rect">
                <a:avLst/>
              </a:prstGeom>
              <a:blipFill>
                <a:blip r:embed="rId4"/>
                <a:stretch>
                  <a:fillRect l="-2021" t="-15873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F71D619-9479-44BC-AA67-2C73523E904B}"/>
                  </a:ext>
                </a:extLst>
              </p:cNvPr>
              <p:cNvSpPr/>
              <p:nvPr/>
            </p:nvSpPr>
            <p:spPr>
              <a:xfrm>
                <a:off x="3783626" y="9448800"/>
                <a:ext cx="13132774" cy="15915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𝐾h𝑖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𝑐h𝑜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𝑡𝑟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𝑣𝑒𝑐𝑡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ơ 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à đ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ể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ì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𝑙𝑢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ô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ì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0" i="1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đượ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𝑑𝑢𝑦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𝑛h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đ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ể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𝑠𝑎𝑜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𝑐h𝑜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e>
                      </m:acc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71D619-9479-44BC-AA67-2C73523E90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9448800"/>
                <a:ext cx="13132774" cy="1591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E9BD003D-2BE1-4D8D-BD11-26CD79841E3F}"/>
                  </a:ext>
                </a:extLst>
              </p:cNvPr>
              <p:cNvSpPr/>
              <p:nvPr/>
            </p:nvSpPr>
            <p:spPr>
              <a:xfrm>
                <a:off x="3783626" y="7704512"/>
                <a:ext cx="19381174" cy="159159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ai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v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𝑒𝑐𝑡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ơ đượ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ọ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𝑏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ằ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𝑛h𝑎𝑢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𝑘h𝑖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ú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ù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độ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𝑑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sz="4400" b="0" i="1">
                  <a:latin typeface="Cambria Math" panose="02040503050406030204" pitchFamily="18" charset="0"/>
                  <a:sym typeface="Wingdings 2" panose="05020102010507070707" pitchFamily="18" charset="2"/>
                </a:endParaRPr>
              </a:p>
              <a:p>
                <a:pPr marL="571500" indent="-571500">
                  <a:buFont typeface="Wingdings 2" panose="05020102010507070707" pitchFamily="18" charset="2"/>
                  <a:buChar char="?"/>
                </a:pP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ý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ệ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9BD003D-2BE1-4D8D-BD11-26CD79841E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626" y="7704512"/>
                <a:ext cx="19381174" cy="1591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734679-F8D1-4F27-8EA5-16E0ADCBBB1C}"/>
              </a:ext>
            </a:extLst>
          </p:cNvPr>
          <p:cNvSpPr/>
          <p:nvPr/>
        </p:nvSpPr>
        <p:spPr>
          <a:xfrm>
            <a:off x="1380659" y="6850559"/>
            <a:ext cx="89063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3.2 HAI VÉC TƠ BẰNG NHAU: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  <p:bldP spid="21" grpId="0"/>
      <p:bldP spid="2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146016" cy="850404"/>
              <a:chOff x="7459669" y="7543800"/>
              <a:chExt cx="1146016" cy="850404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7720737" y="7640053"/>
                <a:ext cx="884948" cy="7541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E6E3F9B-93C0-461E-9A76-43DB916AADED}"/>
                  </a:ext>
                </a:extLst>
              </p:cNvPr>
              <p:cNvSpPr/>
              <p:nvPr/>
            </p:nvSpPr>
            <p:spPr>
              <a:xfrm>
                <a:off x="769151" y="5456001"/>
                <a:ext cx="14166049" cy="166411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nl-NL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3. 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O là tâm của hình lục giác đều ABCDEF. 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Hãy chỉ ra các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6E3F9B-93C0-461E-9A76-43DB916AAD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151" y="5456001"/>
                <a:ext cx="14166049" cy="1664110"/>
              </a:xfrm>
              <a:prstGeom prst="rect">
                <a:avLst/>
              </a:prstGeom>
              <a:blipFill>
                <a:blip r:embed="rId3"/>
                <a:stretch>
                  <a:fillRect l="-1936" t="-8059" b="-1868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03457CB-E2D9-49BA-9BCC-A652000E017F}"/>
              </a:ext>
            </a:extLst>
          </p:cNvPr>
          <p:cNvSpPr txBox="1"/>
          <p:nvPr/>
        </p:nvSpPr>
        <p:spPr>
          <a:xfrm>
            <a:off x="734992" y="2134291"/>
            <a:ext cx="16210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2. </a:t>
            </a:r>
            <a:r>
              <a:rPr lang="nl-NL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hbh ABCD. </a:t>
            </a:r>
            <a:r>
              <a:rPr lang="vi-VN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</a:t>
            </a:r>
            <a:r>
              <a:rPr lang="nl-NL" sz="4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hỉ ra các cặp vectơ bằng nhau?</a:t>
            </a:r>
            <a:endParaRPr lang="vi-VN" sz="48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9BD099C-2F5B-4498-BDD3-6A3C01A1A1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658" y="2657168"/>
            <a:ext cx="5985741" cy="2981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5C6CEA5-A925-40D4-A5A8-F09A8DBE597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0" y="6216121"/>
            <a:ext cx="5985741" cy="48427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2FF3DA-8F48-47AD-A47F-99E8CDFA6F3A}"/>
              </a:ext>
            </a:extLst>
          </p:cNvPr>
          <p:cNvSpPr txBox="1"/>
          <p:nvPr/>
        </p:nvSpPr>
        <p:spPr>
          <a:xfrm>
            <a:off x="1037011" y="3926177"/>
            <a:ext cx="757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latin typeface="+mj-lt"/>
              </a:rPr>
              <a:t>Các cặp vectơ bằng nhau: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DBF5BBED-FEC1-4A62-A2AE-AFC96B230F91}"/>
                  </a:ext>
                </a:extLst>
              </p:cNvPr>
              <p:cNvSpPr txBox="1"/>
              <p:nvPr/>
            </p:nvSpPr>
            <p:spPr>
              <a:xfrm>
                <a:off x="7614172" y="3863001"/>
                <a:ext cx="10899556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4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F5BBED-FEC1-4A62-A2AE-AFC96B230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172" y="3863001"/>
                <a:ext cx="10899556" cy="925446"/>
              </a:xfrm>
              <a:prstGeom prst="rect">
                <a:avLst/>
              </a:prstGeom>
              <a:blipFill>
                <a:blip r:embed="rId6"/>
                <a:stretch>
                  <a:fillRect t="-5263" b="-33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E009619-91B5-43DE-AB26-B6C9D5601B76}"/>
              </a:ext>
            </a:extLst>
          </p:cNvPr>
          <p:cNvSpPr txBox="1"/>
          <p:nvPr/>
        </p:nvSpPr>
        <p:spPr>
          <a:xfrm>
            <a:off x="4823805" y="3020090"/>
            <a:ext cx="388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ỜI GI ẢI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9CC8B92-4598-4CF2-BBF9-8C78DE2D6B6A}"/>
              </a:ext>
            </a:extLst>
          </p:cNvPr>
          <p:cNvSpPr txBox="1"/>
          <p:nvPr/>
        </p:nvSpPr>
        <p:spPr>
          <a:xfrm>
            <a:off x="5912031" y="7464995"/>
            <a:ext cx="388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 ỜI GI 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E8BCB724-5931-4255-823A-4BC832488E60}"/>
                  </a:ext>
                </a:extLst>
              </p:cNvPr>
              <p:cNvSpPr txBox="1"/>
              <p:nvPr/>
            </p:nvSpPr>
            <p:spPr>
              <a:xfrm>
                <a:off x="2015247" y="8390435"/>
                <a:ext cx="6590693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</m:oMath>
                </a14:m>
                <a:r>
                  <a:rPr lang="vi-VN" sz="4800" dirty="0"/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8BCB724-5931-4255-823A-4BC832488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47" y="8390435"/>
                <a:ext cx="6590693" cy="925446"/>
              </a:xfrm>
              <a:prstGeom prst="rect">
                <a:avLst/>
              </a:prstGeom>
              <a:blipFill>
                <a:blip r:embed="rId7"/>
                <a:stretch>
                  <a:fillRect l="-1943" t="-5921" b="-3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78CAC6A-021F-4C05-9AAC-27EB7E6C4513}"/>
                  </a:ext>
                </a:extLst>
              </p:cNvPr>
              <p:cNvSpPr txBox="1"/>
              <p:nvPr/>
            </p:nvSpPr>
            <p:spPr>
              <a:xfrm>
                <a:off x="6966162" y="8375461"/>
                <a:ext cx="3279556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4800" b="0" i="1" smtClean="0">
                              <a:latin typeface="Cambria Math" panose="02040503050406030204" pitchFamily="18" charset="0"/>
                            </a:rPr>
                            <m:t>𝐷𝑂</m:t>
                          </m:r>
                        </m:e>
                      </m:ac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78CAC6A-021F-4C05-9AAC-27EB7E6C4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162" y="8375461"/>
                <a:ext cx="3279556" cy="9254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40593EFB-A782-47D5-88B2-F812FFBF55C3}"/>
                  </a:ext>
                </a:extLst>
              </p:cNvPr>
              <p:cNvSpPr txBox="1"/>
              <p:nvPr/>
            </p:nvSpPr>
            <p:spPr>
              <a:xfrm>
                <a:off x="2015247" y="9503487"/>
                <a:ext cx="6521239" cy="925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nl-NL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ác vectơ bằng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4800" dirty="0"/>
                  <a:t>: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0593EFB-A782-47D5-88B2-F812FFBF5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47" y="9503487"/>
                <a:ext cx="6521239" cy="925446"/>
              </a:xfrm>
              <a:prstGeom prst="rect">
                <a:avLst/>
              </a:prstGeom>
              <a:blipFill>
                <a:blip r:embed="rId9"/>
                <a:stretch>
                  <a:fillRect l="-2152" t="-5921" b="-3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DF417D0-5D22-4EF3-9A69-0CE4316943DC}"/>
              </a:ext>
            </a:extLst>
          </p:cNvPr>
          <p:cNvSpPr/>
          <p:nvPr/>
        </p:nvSpPr>
        <p:spPr>
          <a:xfrm>
            <a:off x="785604" y="120785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08CD6994-ED11-40AC-A73A-9EC472F4FADC}"/>
                  </a:ext>
                </a:extLst>
              </p:cNvPr>
              <p:cNvSpPr txBox="1"/>
              <p:nvPr/>
            </p:nvSpPr>
            <p:spPr>
              <a:xfrm>
                <a:off x="8007962" y="9505328"/>
                <a:ext cx="3962400" cy="925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𝐸𝐷</m:t>
                        </m:r>
                      </m:e>
                    </m:acc>
                  </m:oMath>
                </a14:m>
                <a:r>
                  <a:rPr lang="vi-VN" sz="4800" dirty="0"/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nl-NL" sz="4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vi-VN" sz="4800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800" i="1">
                            <a:latin typeface="Cambria Math"/>
                          </a:rPr>
                        </m:ctrlPr>
                      </m:acc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vi-VN" sz="4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8CD6994-ED11-40AC-A73A-9EC472F4F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62" y="9505328"/>
                <a:ext cx="3962400" cy="925446"/>
              </a:xfrm>
              <a:prstGeom prst="rect">
                <a:avLst/>
              </a:prstGeom>
              <a:blipFill>
                <a:blip r:embed="rId10"/>
                <a:stretch>
                  <a:fillRect t="-5263" b="-33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5A21F55-8B26-4D6A-9D6F-088C232FF2B8}"/>
                  </a:ext>
                </a:extLst>
              </p:cNvPr>
              <p:cNvSpPr txBox="1"/>
              <p:nvPr/>
            </p:nvSpPr>
            <p:spPr>
              <a:xfrm>
                <a:off x="1131024" y="10616539"/>
                <a:ext cx="9562014" cy="295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Đẳng thức nào sau đây  là đúng?</a:t>
                </a:r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𝐴𝑂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𝐷𝑂</m:t>
                        </m:r>
                      </m:e>
                    </m:acc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𝐹𝐸</m:t>
                        </m:r>
                      </m:e>
                    </m:acc>
                  </m:oMath>
                </a14:m>
                <a:r>
                  <a:rPr lang="nl-NL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d)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vi-VN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nl-NL" sz="4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endParaRPr lang="vi-VN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A21F55-8B26-4D6A-9D6F-088C232FF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024" y="10616539"/>
                <a:ext cx="9562014" cy="2958630"/>
              </a:xfrm>
              <a:prstGeom prst="rect">
                <a:avLst/>
              </a:prstGeom>
              <a:blipFill>
                <a:blip r:embed="rId11"/>
                <a:stretch>
                  <a:fillRect l="-2615" t="-41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5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5" grpId="0"/>
      <p:bldP spid="6" grpId="0"/>
      <p:bldP spid="7" grpId="0"/>
      <p:bldP spid="24" grpId="0"/>
      <p:bldP spid="8" grpId="0"/>
      <p:bldP spid="10" grpId="0"/>
      <p:bldP spid="29" grpId="0"/>
      <p:bldP spid="30" grpId="0" animBg="1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VECT</a:t>
              </a:r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- KHÔNG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20736" y="7640053"/>
                  <a:ext cx="884949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  <a:endParaRPr lang="en-US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675ACC0-FCE0-40BB-A783-D0D41CD2649F}"/>
              </a:ext>
            </a:extLst>
          </p:cNvPr>
          <p:cNvSpPr/>
          <p:nvPr/>
        </p:nvSpPr>
        <p:spPr>
          <a:xfrm>
            <a:off x="900417" y="2510880"/>
            <a:ext cx="35953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>
                <a:solidFill>
                  <a:srgbClr val="0000FF"/>
                </a:solidFill>
              </a:rPr>
              <a:t> QUY ƯỚC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4E319F2-F1E0-4C68-B150-A19377F877C4}"/>
              </a:ext>
            </a:extLst>
          </p:cNvPr>
          <p:cNvSpPr/>
          <p:nvPr/>
        </p:nvSpPr>
        <p:spPr>
          <a:xfrm>
            <a:off x="3429000" y="3169003"/>
            <a:ext cx="1598533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dirty="0" err="1"/>
              <a:t>Vectơ</a:t>
            </a:r>
            <a:r>
              <a:rPr lang="fr-FR" sz="4400" dirty="0"/>
              <a:t> – </a:t>
            </a:r>
            <a:r>
              <a:rPr lang="fr-FR" sz="4400" dirty="0" err="1"/>
              <a:t>không</a:t>
            </a:r>
            <a:r>
              <a:rPr lang="fr-FR" sz="4400" dirty="0"/>
              <a:t> là </a:t>
            </a:r>
            <a:r>
              <a:rPr lang="fr-FR" sz="4400" dirty="0" err="1"/>
              <a:t>vectơ</a:t>
            </a:r>
            <a:r>
              <a:rPr lang="fr-FR" sz="4400" dirty="0"/>
              <a:t> </a:t>
            </a:r>
            <a:r>
              <a:rPr lang="fr-FR" sz="4400" dirty="0" err="1"/>
              <a:t>có</a:t>
            </a:r>
            <a:r>
              <a:rPr lang="fr-FR" sz="4400" dirty="0"/>
              <a:t> </a:t>
            </a:r>
            <a:r>
              <a:rPr lang="fr-FR" sz="4400" dirty="0" err="1"/>
              <a:t>điểm</a:t>
            </a:r>
            <a:r>
              <a:rPr lang="fr-FR" sz="4400" dirty="0"/>
              <a:t> </a:t>
            </a:r>
            <a:r>
              <a:rPr lang="fr-FR" sz="4400" dirty="0" err="1"/>
              <a:t>đầu</a:t>
            </a:r>
            <a:r>
              <a:rPr lang="fr-FR" sz="4400" dirty="0"/>
              <a:t> </a:t>
            </a:r>
            <a:r>
              <a:rPr lang="fr-FR" sz="4400" dirty="0" err="1"/>
              <a:t>và</a:t>
            </a:r>
            <a:r>
              <a:rPr lang="fr-FR" sz="4400" dirty="0"/>
              <a:t> </a:t>
            </a:r>
            <a:r>
              <a:rPr lang="fr-FR" sz="4400" dirty="0" err="1"/>
              <a:t>điểm</a:t>
            </a:r>
            <a:r>
              <a:rPr lang="fr-FR" sz="4400" dirty="0"/>
              <a:t> </a:t>
            </a:r>
            <a:r>
              <a:rPr lang="fr-FR" sz="4400" dirty="0" err="1"/>
              <a:t>cuối</a:t>
            </a:r>
            <a:r>
              <a:rPr lang="fr-FR" sz="4400" dirty="0"/>
              <a:t> </a:t>
            </a:r>
            <a:r>
              <a:rPr lang="fr-FR" sz="4400" dirty="0" err="1"/>
              <a:t>trùng</a:t>
            </a:r>
            <a:r>
              <a:rPr lang="fr-FR" sz="4400" dirty="0"/>
              <a:t> </a:t>
            </a:r>
            <a:r>
              <a:rPr lang="fr-FR" sz="4400" dirty="0" err="1"/>
              <a:t>nhau</a:t>
            </a:r>
            <a:r>
              <a:rPr lang="vi-VN" sz="4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77D78839-9B12-4461-B2FE-88BE75E5985F}"/>
                  </a:ext>
                </a:extLst>
              </p:cNvPr>
              <p:cNvSpPr/>
              <p:nvPr/>
            </p:nvSpPr>
            <p:spPr>
              <a:xfrm>
                <a:off x="4151834" y="4419600"/>
                <a:ext cx="10554766" cy="85606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>
                    <a:sym typeface="Wingdings 2" panose="05020102010507070707" pitchFamily="18" charset="2"/>
                  </a:rPr>
                  <a:t>Ký hiệu 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0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𝐴𝐴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0" i="1" smtClean="0">
                            <a:latin typeface="Cambria Math"/>
                            <a:sym typeface="Wingdings 2" panose="05020102010507070707" pitchFamily="18" charset="2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𝐵𝐵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=…</m:t>
                    </m:r>
                  </m:oMath>
                </a14:m>
                <a:endParaRPr lang="en-US" sz="4400" b="0">
                  <a:sym typeface="Wingdings 2" panose="05020102010507070707" pitchFamily="18" charset="2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7D78839-9B12-4461-B2FE-88BE75E59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34" y="4419600"/>
                <a:ext cx="10554766" cy="856068"/>
              </a:xfrm>
              <a:prstGeom prst="rect">
                <a:avLst/>
              </a:prstGeom>
              <a:blipFill>
                <a:blip r:embed="rId3"/>
                <a:stretch>
                  <a:fillRect l="-2309" t="-5714" b="-33571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F1B6EDE-36B8-43D3-B095-4A3B85083BFD}"/>
              </a:ext>
            </a:extLst>
          </p:cNvPr>
          <p:cNvSpPr/>
          <p:nvPr/>
        </p:nvSpPr>
        <p:spPr>
          <a:xfrm>
            <a:off x="1981200" y="5468532"/>
            <a:ext cx="217932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>
                <a:sym typeface="Wingdings 2" panose="05020102010507070707" pitchFamily="18" charset="2"/>
              </a:rPr>
              <a:t>Chú ý : Vectơ – không có độ dài bằng 0. Mọi vectơ – không đều bằng nhau</a:t>
            </a:r>
            <a:endParaRPr lang="en-US" sz="4400" b="0">
              <a:sym typeface="Wingdings 2" panose="050201020105070707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16822F3-25CC-4B8B-A28C-C2C41779EE22}"/>
              </a:ext>
            </a:extLst>
          </p:cNvPr>
          <p:cNvSpPr/>
          <p:nvPr/>
        </p:nvSpPr>
        <p:spPr>
          <a:xfrm>
            <a:off x="4532834" y="6459132"/>
            <a:ext cx="13221766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4400">
                <a:sym typeface="Wingdings 2" panose="05020102010507070707" pitchFamily="18" charset="2"/>
              </a:rPr>
              <a:t>Vectơ – không cùng phương với mọi vectơ.</a:t>
            </a:r>
            <a:endParaRPr lang="en-US" sz="4400" b="0"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2" grpId="0"/>
      <p:bldP spid="24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43">
            <a:extLst>
              <a:ext uri="{FF2B5EF4-FFF2-40B4-BE49-F238E27FC236}">
                <a16:creationId xmlns:a16="http://schemas.microsoft.com/office/drawing/2014/main" xmlns="" id="{FA7CD164-B182-428D-9F79-54E708D476F4}"/>
              </a:ext>
            </a:extLst>
          </p:cNvPr>
          <p:cNvSpPr txBox="1"/>
          <p:nvPr/>
        </p:nvSpPr>
        <p:spPr>
          <a:xfrm>
            <a:off x="2302489" y="1758469"/>
            <a:ext cx="6783373" cy="76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TẬP TRẮC NGHIỆM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3ACE3B34-7BEE-44D4-939A-C808C4538F98}"/>
              </a:ext>
            </a:extLst>
          </p:cNvPr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56" name="Rounded Rectangle 133">
              <a:extLst>
                <a:ext uri="{FF2B5EF4-FFF2-40B4-BE49-F238E27FC236}">
                  <a16:creationId xmlns:a16="http://schemas.microsoft.com/office/drawing/2014/main" xmlns="" id="{42253716-AE3C-4280-909F-893DA5DC335D}"/>
                </a:ext>
              </a:extLst>
            </p:cNvPr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40D6EFEA-8DC7-49A4-81E2-D176EDD3D6DA}"/>
                </a:ext>
              </a:extLst>
            </p:cNvPr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8" name="Isosceles Triangle 44">
                <a:extLst>
                  <a:ext uri="{FF2B5EF4-FFF2-40B4-BE49-F238E27FC236}">
                    <a16:creationId xmlns:a16="http://schemas.microsoft.com/office/drawing/2014/main" xmlns="" id="{ADD0F0BB-5B60-4F16-AC03-6C840F213501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Pentagon 136">
                <a:extLst>
                  <a:ext uri="{FF2B5EF4-FFF2-40B4-BE49-F238E27FC236}">
                    <a16:creationId xmlns:a16="http://schemas.microsoft.com/office/drawing/2014/main" xmlns="" id="{EE4C5502-2FA7-4287-8FF3-EC442E80B714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11">
                <a:extLst>
                  <a:ext uri="{FF2B5EF4-FFF2-40B4-BE49-F238E27FC236}">
                    <a16:creationId xmlns:a16="http://schemas.microsoft.com/office/drawing/2014/main" xmlns="" id="{66DC958B-CCF1-41B2-9E79-FFD5E5EEB34B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64" name="Freeform 140">
                  <a:extLst>
                    <a:ext uri="{FF2B5EF4-FFF2-40B4-BE49-F238E27FC236}">
                      <a16:creationId xmlns:a16="http://schemas.microsoft.com/office/drawing/2014/main" xmlns="" id="{9EE8B053-EDD0-43B5-B318-E3F2AB47FD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5" name="Freeform 141">
                  <a:extLst>
                    <a:ext uri="{FF2B5EF4-FFF2-40B4-BE49-F238E27FC236}">
                      <a16:creationId xmlns:a16="http://schemas.microsoft.com/office/drawing/2014/main" xmlns="" id="{7E0E081B-830A-4897-8AE9-0B76E025631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6" name="Freeform 142">
                  <a:extLst>
                    <a:ext uri="{FF2B5EF4-FFF2-40B4-BE49-F238E27FC236}">
                      <a16:creationId xmlns:a16="http://schemas.microsoft.com/office/drawing/2014/main" xmlns="" id="{55E6588C-05C2-49F3-9C44-592E5A6A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5381D282-C13E-494E-B04F-42235A11B0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D0C53992-240E-4480-85E1-317B273CDE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B93F951-95CA-4364-86C4-D942F6D007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xmlns="" id="{35DBF9BF-2732-402E-93CF-A3C67B8CD1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61" name="Chevron 138">
                <a:extLst>
                  <a:ext uri="{FF2B5EF4-FFF2-40B4-BE49-F238E27FC236}">
                    <a16:creationId xmlns:a16="http://schemas.microsoft.com/office/drawing/2014/main" xmlns="" id="{9435D4EB-BD8D-4C84-9196-766DFED591B3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TextBox 13">
                <a:extLst>
                  <a:ext uri="{FF2B5EF4-FFF2-40B4-BE49-F238E27FC236}">
                    <a16:creationId xmlns:a16="http://schemas.microsoft.com/office/drawing/2014/main" xmlns="" id="{BB787325-1382-41CD-A247-8B8D751A53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F1E3453D-8D25-4E62-9190-26673FFE23E1}"/>
                  </a:ext>
                </a:extLst>
              </p:cNvPr>
              <p:cNvSpPr txBox="1"/>
              <p:nvPr/>
            </p:nvSpPr>
            <p:spPr>
              <a:xfrm>
                <a:off x="1713323" y="3385526"/>
                <a:ext cx="21183600" cy="3539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15000"/>
                  </a:lnSpc>
                  <a:spcBef>
                    <a:spcPts val="600"/>
                  </a:spcBef>
                  <a:buClr>
                    <a:srgbClr val="0000FF"/>
                  </a:buClr>
                  <a:tabLst>
                    <a:tab pos="629920" algn="l"/>
                  </a:tabLst>
                </a:pP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14:m>
                  <m:oMath xmlns:m="http://schemas.openxmlformats.org/officeDocument/2006/math">
                    <m:r>
                      <a:rPr lang="vi-VN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sz="48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GB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vi-VN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1000"/>
                  </a:spcAft>
                  <a:tabLst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	</a:t>
                </a:r>
                <a:r>
                  <a:rPr lang="en-US" sz="4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vi-VN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smtClean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vi-VN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vi-VN" dirty="0"/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E3453D-8D25-4E62-9190-26673FFE2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323" y="3385526"/>
                <a:ext cx="21183600" cy="3539302"/>
              </a:xfrm>
              <a:prstGeom prst="rect">
                <a:avLst/>
              </a:prstGeom>
              <a:blipFill rotWithShape="1">
                <a:blip r:embed="rId3"/>
                <a:stretch>
                  <a:fillRect l="-1295" t="-344" r="-1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Oval 90">
            <a:extLst>
              <a:ext uri="{FF2B5EF4-FFF2-40B4-BE49-F238E27FC236}">
                <a16:creationId xmlns:a16="http://schemas.microsoft.com/office/drawing/2014/main" xmlns="" id="{A3F9A039-77A1-4817-A8A9-1E9B1470CB8E}"/>
              </a:ext>
            </a:extLst>
          </p:cNvPr>
          <p:cNvSpPr/>
          <p:nvPr/>
        </p:nvSpPr>
        <p:spPr>
          <a:xfrm>
            <a:off x="1929622" y="507846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6039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5242</TotalTime>
  <Words>2375</Words>
  <Application>Microsoft Office PowerPoint</Application>
  <PresentationFormat>Custom</PresentationFormat>
  <Paragraphs>186</Paragraphs>
  <Slides>18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599</cp:revision>
  <dcterms:created xsi:type="dcterms:W3CDTF">2013-08-31T11:42:51Z</dcterms:created>
  <dcterms:modified xsi:type="dcterms:W3CDTF">2022-07-29T06:58:06Z</dcterms:modified>
</cp:coreProperties>
</file>